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9" r:id="rId4"/>
    <p:sldId id="263" r:id="rId5"/>
    <p:sldId id="262" r:id="rId6"/>
    <p:sldId id="264" r:id="rId7"/>
    <p:sldId id="276" r:id="rId8"/>
    <p:sldId id="314" r:id="rId9"/>
    <p:sldId id="268" r:id="rId10"/>
    <p:sldId id="270" r:id="rId11"/>
    <p:sldId id="265" r:id="rId12"/>
    <p:sldId id="261" r:id="rId13"/>
    <p:sldId id="260" r:id="rId14"/>
    <p:sldId id="271" r:id="rId15"/>
    <p:sldId id="272" r:id="rId16"/>
    <p:sldId id="273" r:id="rId17"/>
    <p:sldId id="311" r:id="rId18"/>
    <p:sldId id="274" r:id="rId19"/>
    <p:sldId id="275" r:id="rId20"/>
    <p:sldId id="306" r:id="rId21"/>
    <p:sldId id="278" r:id="rId22"/>
    <p:sldId id="317" r:id="rId23"/>
    <p:sldId id="279" r:id="rId24"/>
    <p:sldId id="312" r:id="rId25"/>
    <p:sldId id="280" r:id="rId26"/>
    <p:sldId id="281" r:id="rId27"/>
    <p:sldId id="282" r:id="rId28"/>
    <p:sldId id="283" r:id="rId29"/>
    <p:sldId id="308" r:id="rId30"/>
    <p:sldId id="307" r:id="rId31"/>
    <p:sldId id="284" r:id="rId32"/>
    <p:sldId id="285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5" r:id="rId41"/>
    <p:sldId id="294" r:id="rId42"/>
    <p:sldId id="315" r:id="rId43"/>
    <p:sldId id="296" r:id="rId44"/>
    <p:sldId id="300" r:id="rId45"/>
    <p:sldId id="297" r:id="rId46"/>
    <p:sldId id="299" r:id="rId47"/>
    <p:sldId id="298" r:id="rId48"/>
    <p:sldId id="301" r:id="rId49"/>
    <p:sldId id="302" r:id="rId50"/>
    <p:sldId id="304" r:id="rId51"/>
    <p:sldId id="309" r:id="rId52"/>
    <p:sldId id="303" r:id="rId53"/>
    <p:sldId id="316" r:id="rId54"/>
    <p:sldId id="310" r:id="rId55"/>
    <p:sldId id="305" r:id="rId56"/>
    <p:sldId id="267" r:id="rId57"/>
    <p:sldId id="313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98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66"/>
    <p:restoredTop sz="76596"/>
  </p:normalViewPr>
  <p:slideViewPr>
    <p:cSldViewPr snapToGrid="0" snapToObjects="1">
      <p:cViewPr varScale="1">
        <p:scale>
          <a:sx n="104" d="100"/>
          <a:sy n="104" d="100"/>
        </p:scale>
        <p:origin x="143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0A66E9-D8B5-FD48-BC85-FD839204AB73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92DDE-6FE2-E446-9A8C-04A52096FF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94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90246"/>
            <a:ext cx="4038600" cy="50359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90246"/>
            <a:ext cx="4038600" cy="503591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855786"/>
          </a:xfrm>
          <a:prstGeom prst="rect">
            <a:avLst/>
          </a:prstGeom>
          <a:gradFill flip="none" rotWithShape="1">
            <a:gsLst>
              <a:gs pos="0">
                <a:srgbClr val="7998B9"/>
              </a:gs>
              <a:gs pos="100000">
                <a:srgbClr val="FFFFFF"/>
              </a:gs>
            </a:gsLst>
            <a:lin ang="54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39174"/>
            <a:ext cx="8229600" cy="575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13692"/>
            <a:ext cx="8229600" cy="524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tpigandme/tidyexplain/blob/pivot/images/tidyr-longer-wider.gif" TargetMode="External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plyr.tidyverse.org/index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index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jfly.uni-koeln.de/color/#pallet" TargetMode="External"/><Relationship Id="rId4" Type="http://schemas.openxmlformats.org/officeDocument/2006/relationships/hyperlink" Target="https://doi.org/10.1038/nmeth.1618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reference/aes_linetype_size_shape.html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reference/theme.html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ggplot2.tidyverse.org/reference/element.html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reference/index.html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r.tidyverse.or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visualisation</a:t>
            </a:r>
            <a:r>
              <a:rPr lang="en-US" dirty="0"/>
              <a:t> with 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Richard White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1A00B-BC9B-8144-A9E9-A1DA2FD17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read_tsv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69061A-7F05-5F49-9CFF-ABFC2EA0F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4450" y="1144587"/>
            <a:ext cx="3975100" cy="5181600"/>
          </a:xfrm>
        </p:spPr>
      </p:pic>
    </p:spTree>
    <p:extLst>
      <p:ext uri="{BB962C8B-B14F-4D97-AF65-F5344CB8AC3E}">
        <p14:creationId xmlns:p14="http://schemas.microsoft.com/office/powerpoint/2010/main" val="325769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7E251-02D6-8145-99B9-56380AFE9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factors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4021F45-17AB-0143-8E10-0A7EC5EDB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331" y="1114425"/>
            <a:ext cx="7005337" cy="5241925"/>
          </a:xfrm>
        </p:spPr>
      </p:pic>
    </p:spTree>
    <p:extLst>
      <p:ext uri="{BB962C8B-B14F-4D97-AF65-F5344CB8AC3E}">
        <p14:creationId xmlns:p14="http://schemas.microsoft.com/office/powerpoint/2010/main" val="1674793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DB50605-14DE-9540-B078-38B048584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wide vs long data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74C9A6D-999A-A240-9CBA-B3395FCAE2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53320" y="1598613"/>
            <a:ext cx="3531025" cy="503555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E0A44BC9-C97B-2D44-9518-B9349D138D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01987" y="1090613"/>
            <a:ext cx="3531025" cy="5035550"/>
          </a:xfrm>
        </p:spPr>
      </p:pic>
    </p:spTree>
    <p:extLst>
      <p:ext uri="{BB962C8B-B14F-4D97-AF65-F5344CB8AC3E}">
        <p14:creationId xmlns:p14="http://schemas.microsoft.com/office/powerpoint/2010/main" val="331637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A1F8D-813E-C341-AF24-F18164FB9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pivot_wider</a:t>
            </a:r>
            <a:r>
              <a:rPr lang="en-US" dirty="0"/>
              <a:t>() and </a:t>
            </a:r>
            <a:r>
              <a:rPr lang="en-US" dirty="0" err="1"/>
              <a:t>pivot_longer</a:t>
            </a:r>
            <a:r>
              <a:rPr lang="en-US" dirty="0"/>
              <a:t>()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E6BFC5-46C0-B046-8F3C-1120B28FA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037" y="1114425"/>
            <a:ext cx="5241925" cy="524192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E912A2-9FDD-2945-94B2-206407AF63E0}"/>
              </a:ext>
            </a:extLst>
          </p:cNvPr>
          <p:cNvSpPr txBox="1"/>
          <p:nvPr/>
        </p:nvSpPr>
        <p:spPr>
          <a:xfrm>
            <a:off x="5486400" y="5987018"/>
            <a:ext cx="357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Garrick Aden-</a:t>
            </a:r>
            <a:r>
              <a:rPr lang="en-GB" dirty="0" err="1"/>
              <a:t>Buie</a:t>
            </a:r>
            <a:r>
              <a:rPr lang="en-GB" dirty="0"/>
              <a:t> and Mara </a:t>
            </a:r>
            <a:r>
              <a:rPr lang="en-GB" dirty="0" err="1"/>
              <a:t>Averick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364BC2-D42F-F446-87FA-A1880687732B}"/>
              </a:ext>
            </a:extLst>
          </p:cNvPr>
          <p:cNvSpPr txBox="1"/>
          <p:nvPr/>
        </p:nvSpPr>
        <p:spPr>
          <a:xfrm>
            <a:off x="850896" y="6356350"/>
            <a:ext cx="8293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https://github.com/batpigandme/tidyexplain/blob/pivot/images/tidyr-longer-wider.gif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760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777ED-9BF8-9349-AB17-559E38387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5B466F-F5F7-054C-AE6F-0279509D5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93045"/>
              </p:ext>
            </p:extLst>
          </p:nvPr>
        </p:nvGraphicFramePr>
        <p:xfrm>
          <a:off x="1524000" y="1194943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2481806017"/>
                    </a:ext>
                  </a:extLst>
                </a:gridCol>
                <a:gridCol w="1659467">
                  <a:extLst>
                    <a:ext uri="{9D8B030D-6E8A-4147-A177-3AD203B41FA5}">
                      <a16:colId xmlns:a16="http://schemas.microsoft.com/office/drawing/2014/main" val="129148942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7986354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163063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30993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2845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36.28229146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34.1081598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486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75.50639034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102.324479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4915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305.9479712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274.760176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450672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FAA06D9-DFC4-034B-BE37-AC1D7DE5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090150"/>
              </p:ext>
            </p:extLst>
          </p:nvPr>
        </p:nvGraphicFramePr>
        <p:xfrm>
          <a:off x="1524000" y="2875460"/>
          <a:ext cx="609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133">
                  <a:extLst>
                    <a:ext uri="{9D8B030D-6E8A-4147-A177-3AD203B41FA5}">
                      <a16:colId xmlns:a16="http://schemas.microsoft.com/office/drawing/2014/main" val="495020534"/>
                    </a:ext>
                  </a:extLst>
                </a:gridCol>
                <a:gridCol w="1938867">
                  <a:extLst>
                    <a:ext uri="{9D8B030D-6E8A-4147-A177-3AD203B41FA5}">
                      <a16:colId xmlns:a16="http://schemas.microsoft.com/office/drawing/2014/main" val="368430049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2126015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2898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normalised_count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773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237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756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412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798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0066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7836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3263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6766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3863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500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4619-6037-A04F-9E36-A245326D5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manipulation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06B7B5-D527-A741-B6BD-E2AFB91F2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select(): pick variables</a:t>
            </a:r>
          </a:p>
          <a:p>
            <a:r>
              <a:rPr lang="en-US" dirty="0"/>
              <a:t>filter(): pick rows</a:t>
            </a:r>
          </a:p>
          <a:p>
            <a:r>
              <a:rPr lang="en-US" dirty="0"/>
              <a:t>mutate(): add new variables that </a:t>
            </a:r>
            <a:br>
              <a:rPr lang="en-US" dirty="0"/>
            </a:br>
            <a:r>
              <a:rPr lang="en-US" dirty="0"/>
              <a:t>	are a function of existing ones</a:t>
            </a:r>
          </a:p>
          <a:p>
            <a:r>
              <a:rPr lang="en-US" dirty="0"/>
              <a:t>arrange(): sort rows</a:t>
            </a:r>
          </a:p>
          <a:p>
            <a:r>
              <a:rPr lang="en-US" dirty="0" err="1"/>
              <a:t>summarise</a:t>
            </a:r>
            <a:r>
              <a:rPr lang="en-US" dirty="0"/>
              <a:t>(): reduce multiple values down to a single summary (mean, min, max, etc.)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C069A6-2748-C040-906F-D471E320D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0" y="1192084"/>
            <a:ext cx="1892300" cy="1854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17C91D-155F-E544-A4A6-0418AABC9FD9}"/>
              </a:ext>
            </a:extLst>
          </p:cNvPr>
          <p:cNvSpPr/>
          <p:nvPr/>
        </p:nvSpPr>
        <p:spPr>
          <a:xfrm>
            <a:off x="5407080" y="6385602"/>
            <a:ext cx="3736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https://dplyr.tidyverse.org/index.html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84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9267F-207B-B844-9182-304DA8F08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select()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FEC5E7-E520-2F43-9FCB-BBA49C66D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3692"/>
            <a:ext cx="8378328" cy="5242658"/>
          </a:xfrm>
        </p:spPr>
        <p:txBody>
          <a:bodyPr>
            <a:normAutofit/>
          </a:bodyPr>
          <a:lstStyle/>
          <a:p>
            <a:r>
              <a:rPr lang="en-US" dirty="0"/>
              <a:t>Choose variables from a table</a:t>
            </a:r>
          </a:p>
          <a:p>
            <a:pPr lvl="1"/>
            <a:r>
              <a:rPr lang="en-US" dirty="0"/>
              <a:t>use column names explicitly: </a:t>
            </a:r>
            <a:r>
              <a:rPr lang="en-US" sz="1800" dirty="0">
                <a:latin typeface="Courier" pitchFamily="2" charset="0"/>
              </a:rPr>
              <a:t>select(data, </a:t>
            </a:r>
            <a:r>
              <a:rPr lang="en-US" sz="1800" dirty="0" err="1">
                <a:latin typeface="Courier" pitchFamily="2" charset="0"/>
              </a:rPr>
              <a:t>GeneID</a:t>
            </a:r>
            <a:r>
              <a:rPr lang="en-US" sz="1800" dirty="0">
                <a:latin typeface="Courier" pitchFamily="2" charset="0"/>
              </a:rPr>
              <a:t>)</a:t>
            </a:r>
          </a:p>
          <a:p>
            <a:pPr lvl="1"/>
            <a:r>
              <a:rPr lang="en-US" dirty="0"/>
              <a:t>or positions: 		</a:t>
            </a:r>
            <a:r>
              <a:rPr lang="en-US" sz="1800" dirty="0">
                <a:latin typeface="Courier" pitchFamily="2" charset="0"/>
              </a:rPr>
              <a:t>select(data, c(1,5,9))</a:t>
            </a:r>
          </a:p>
          <a:p>
            <a:pPr lvl="1"/>
            <a:r>
              <a:rPr lang="en-US" dirty="0"/>
              <a:t>column names can be used like they are positions</a:t>
            </a:r>
          </a:p>
          <a:p>
            <a:pPr marL="914400" lvl="2" indent="0">
              <a:buNone/>
            </a:pPr>
            <a:r>
              <a:rPr lang="en-US" dirty="0"/>
              <a:t>e.g. </a:t>
            </a:r>
            <a:r>
              <a:rPr lang="en-US" sz="1800" dirty="0">
                <a:latin typeface="Courier" pitchFamily="2" charset="0"/>
              </a:rPr>
              <a:t>select(data, </a:t>
            </a:r>
            <a:r>
              <a:rPr lang="en-US" sz="1800" dirty="0" err="1">
                <a:latin typeface="Courier" pitchFamily="2" charset="0"/>
              </a:rPr>
              <a:t>GeneID:Name</a:t>
            </a:r>
            <a:r>
              <a:rPr lang="en-US" sz="1800" dirty="0">
                <a:latin typeface="Courier" pitchFamily="2" charset="0"/>
              </a:rPr>
              <a:t>)</a:t>
            </a:r>
          </a:p>
          <a:p>
            <a:pPr lvl="1"/>
            <a:r>
              <a:rPr lang="en-US" dirty="0"/>
              <a:t>or search functions</a:t>
            </a:r>
          </a:p>
          <a:p>
            <a:pPr lvl="2"/>
            <a:r>
              <a:rPr lang="en-US" dirty="0" err="1"/>
              <a:t>starts_with</a:t>
            </a:r>
            <a:r>
              <a:rPr lang="en-US" dirty="0"/>
              <a:t>()		</a:t>
            </a:r>
            <a:r>
              <a:rPr lang="en-US" sz="1800" dirty="0">
                <a:latin typeface="Courier" pitchFamily="2" charset="0"/>
              </a:rPr>
              <a:t>select(data, </a:t>
            </a:r>
            <a:r>
              <a:rPr lang="en-US" sz="1800" dirty="0" err="1">
                <a:latin typeface="Courier" pitchFamily="2" charset="0"/>
              </a:rPr>
              <a:t>starts_with</a:t>
            </a:r>
            <a:r>
              <a:rPr lang="en-US" sz="1800" dirty="0">
                <a:latin typeface="Courier" pitchFamily="2" charset="0"/>
              </a:rPr>
              <a:t>('</a:t>
            </a:r>
            <a:r>
              <a:rPr lang="en-US" sz="1800" dirty="0" err="1">
                <a:latin typeface="Courier" pitchFamily="2" charset="0"/>
              </a:rPr>
              <a:t>uninf</a:t>
            </a:r>
            <a:r>
              <a:rPr lang="en-US" sz="1800" dirty="0">
                <a:latin typeface="Courier" pitchFamily="2" charset="0"/>
              </a:rPr>
              <a:t>'))</a:t>
            </a:r>
          </a:p>
          <a:p>
            <a:pPr lvl="2"/>
            <a:r>
              <a:rPr lang="en-US" dirty="0" err="1"/>
              <a:t>ends_with</a:t>
            </a:r>
            <a:r>
              <a:rPr lang="en-US" dirty="0"/>
              <a:t>()		</a:t>
            </a:r>
            <a:r>
              <a:rPr lang="en-US" sz="1800" dirty="0">
                <a:latin typeface="Courier" pitchFamily="2" charset="0"/>
              </a:rPr>
              <a:t>select(data, </a:t>
            </a:r>
            <a:r>
              <a:rPr lang="en-US" sz="1800" dirty="0" err="1">
                <a:latin typeface="Courier" pitchFamily="2" charset="0"/>
              </a:rPr>
              <a:t>ends_with</a:t>
            </a:r>
            <a:r>
              <a:rPr lang="en-US" sz="1800" dirty="0">
                <a:latin typeface="Courier" pitchFamily="2" charset="0"/>
              </a:rPr>
              <a:t>('count'))</a:t>
            </a:r>
          </a:p>
          <a:p>
            <a:pPr lvl="2"/>
            <a:r>
              <a:rPr lang="en-US" dirty="0"/>
              <a:t>contains()		</a:t>
            </a:r>
            <a:r>
              <a:rPr lang="en-US" sz="1800" dirty="0">
                <a:latin typeface="Courier" pitchFamily="2" charset="0"/>
              </a:rPr>
              <a:t>select(data, contains('3dpf'))</a:t>
            </a:r>
          </a:p>
          <a:p>
            <a:pPr lvl="2"/>
            <a:r>
              <a:rPr lang="en-US" dirty="0"/>
              <a:t>matches()		</a:t>
            </a:r>
            <a:r>
              <a:rPr lang="en-US" sz="1800" dirty="0">
                <a:latin typeface="Courier" pitchFamily="2" charset="0"/>
              </a:rPr>
              <a:t>select(data, matches('3dpf.*count'))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54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9267F-207B-B844-9182-304DA8F08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select()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21B14D-8E1C-F44A-96B0-D0E43DFEE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2939" y="1114425"/>
            <a:ext cx="6798121" cy="5241925"/>
          </a:xfrm>
        </p:spPr>
      </p:pic>
    </p:spTree>
    <p:extLst>
      <p:ext uri="{BB962C8B-B14F-4D97-AF65-F5344CB8AC3E}">
        <p14:creationId xmlns:p14="http://schemas.microsoft.com/office/powerpoint/2010/main" val="3829733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9267F-207B-B844-9182-304DA8F08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select()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BE4067-8F11-CA44-BFE8-B51E6E355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8500" y="1760537"/>
            <a:ext cx="5207000" cy="3949700"/>
          </a:xfrm>
        </p:spPr>
      </p:pic>
    </p:spTree>
    <p:extLst>
      <p:ext uri="{BB962C8B-B14F-4D97-AF65-F5344CB8AC3E}">
        <p14:creationId xmlns:p14="http://schemas.microsoft.com/office/powerpoint/2010/main" val="4022501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2F63-86BF-254A-AF62-9CD8FBFB3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filter()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D228C2-73A0-9D40-9767-3F8EDAF07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rows where conditions are true</a:t>
            </a:r>
          </a:p>
          <a:p>
            <a:pPr lvl="1"/>
            <a:r>
              <a:rPr lang="en-US" dirty="0"/>
              <a:t>check equality with ==</a:t>
            </a:r>
          </a:p>
          <a:p>
            <a:pPr lvl="1"/>
            <a:r>
              <a:rPr lang="en-US" dirty="0"/>
              <a:t>Also &lt;, &gt;, &lt;=, &gt;=</a:t>
            </a:r>
          </a:p>
          <a:p>
            <a:pPr lvl="1"/>
            <a:r>
              <a:rPr lang="en-US" dirty="0"/>
              <a:t>combine conditions with &amp; (AND), | (OR)</a:t>
            </a:r>
          </a:p>
          <a:p>
            <a:pPr lvl="1"/>
            <a:r>
              <a:rPr lang="en-US" dirty="0"/>
              <a:t>! (NOT)</a:t>
            </a:r>
          </a:p>
          <a:p>
            <a:pPr lvl="1"/>
            <a:r>
              <a:rPr lang="en-US" dirty="0"/>
              <a:t>e.g.</a:t>
            </a:r>
          </a:p>
          <a:p>
            <a:pPr marL="914400" lvl="2" indent="0">
              <a:buNone/>
            </a:pPr>
            <a:r>
              <a:rPr lang="en-US" dirty="0" err="1"/>
              <a:t>adjustedp</a:t>
            </a:r>
            <a:r>
              <a:rPr lang="en-US" dirty="0"/>
              <a:t> &lt; 0.05 &amp; log2fc &gt; 2</a:t>
            </a:r>
          </a:p>
        </p:txBody>
      </p:sp>
    </p:spTree>
    <p:extLst>
      <p:ext uri="{BB962C8B-B14F-4D97-AF65-F5344CB8AC3E}">
        <p14:creationId xmlns:p14="http://schemas.microsoft.com/office/powerpoint/2010/main" val="4262858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BB2AA-F449-354A-81D7-7D42477F1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79294-6248-4246-94D2-5757AFD8C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manipulation</a:t>
            </a:r>
          </a:p>
          <a:p>
            <a:pPr lvl="1"/>
            <a:r>
              <a:rPr lang="en-US" dirty="0"/>
              <a:t>tidy data and the pipe (%&gt;%) operator</a:t>
            </a:r>
          </a:p>
          <a:p>
            <a:pPr lvl="1"/>
            <a:r>
              <a:rPr lang="en-US" dirty="0"/>
              <a:t>loading data</a:t>
            </a:r>
          </a:p>
          <a:p>
            <a:pPr lvl="1"/>
            <a:r>
              <a:rPr lang="en-US" dirty="0"/>
              <a:t>selecting, filtering and creating new columns</a:t>
            </a:r>
          </a:p>
          <a:p>
            <a:r>
              <a:rPr lang="en-US" dirty="0"/>
              <a:t>ggplot2</a:t>
            </a:r>
          </a:p>
          <a:p>
            <a:pPr lvl="1"/>
            <a:r>
              <a:rPr lang="en-US" dirty="0"/>
              <a:t>aesthetics</a:t>
            </a:r>
          </a:p>
          <a:p>
            <a:pPr lvl="1"/>
            <a:r>
              <a:rPr lang="en-US" dirty="0" err="1"/>
              <a:t>geoms</a:t>
            </a:r>
            <a:endParaRPr lang="en-US" dirty="0"/>
          </a:p>
          <a:p>
            <a:pPr lvl="1"/>
            <a:r>
              <a:rPr lang="en-US" dirty="0"/>
              <a:t>shapes and </a:t>
            </a:r>
            <a:r>
              <a:rPr lang="en-US" dirty="0" err="1"/>
              <a:t>colours</a:t>
            </a:r>
            <a:endParaRPr lang="en-US" dirty="0"/>
          </a:p>
          <a:p>
            <a:pPr lvl="1"/>
            <a:r>
              <a:rPr lang="en-US" dirty="0"/>
              <a:t>facets</a:t>
            </a:r>
          </a:p>
          <a:p>
            <a:pPr lvl="1"/>
            <a:r>
              <a:rPr lang="en-US" dirty="0"/>
              <a:t>themes</a:t>
            </a:r>
          </a:p>
        </p:txBody>
      </p:sp>
    </p:spTree>
    <p:extLst>
      <p:ext uri="{BB962C8B-B14F-4D97-AF65-F5344CB8AC3E}">
        <p14:creationId xmlns:p14="http://schemas.microsoft.com/office/powerpoint/2010/main" val="3430402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2F63-86BF-254A-AF62-9CD8FBFB3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filter()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0A0D5D-049D-2E4D-87EB-D6E917240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0151" y="1114425"/>
            <a:ext cx="6423698" cy="5241925"/>
          </a:xfrm>
        </p:spPr>
      </p:pic>
    </p:spTree>
    <p:extLst>
      <p:ext uri="{BB962C8B-B14F-4D97-AF65-F5344CB8AC3E}">
        <p14:creationId xmlns:p14="http://schemas.microsoft.com/office/powerpoint/2010/main" val="1740645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B5F6F-83AC-A24D-9ED1-FBC5CD86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mutate()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421F44-1C4C-6549-9012-FABAD514B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mutate makes new columns that are functions of existing columns</a:t>
            </a:r>
          </a:p>
          <a:p>
            <a:pPr lvl="1"/>
            <a:r>
              <a:rPr lang="en-US" dirty="0"/>
              <a:t>mutate keeps the original column</a:t>
            </a:r>
          </a:p>
          <a:p>
            <a:pPr lvl="1"/>
            <a:r>
              <a:rPr lang="en-US" dirty="0"/>
              <a:t>transmute replaces the original column</a:t>
            </a:r>
          </a:p>
        </p:txBody>
      </p:sp>
    </p:spTree>
    <p:extLst>
      <p:ext uri="{BB962C8B-B14F-4D97-AF65-F5344CB8AC3E}">
        <p14:creationId xmlns:p14="http://schemas.microsoft.com/office/powerpoint/2010/main" val="3191916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B5F6F-83AC-A24D-9ED1-FBC5CD86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mutate()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BC7FC3-1AFF-7547-8747-AFA105C7E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675" y="1114425"/>
            <a:ext cx="7270650" cy="5241925"/>
          </a:xfrm>
        </p:spPr>
      </p:pic>
    </p:spTree>
    <p:extLst>
      <p:ext uri="{BB962C8B-B14F-4D97-AF65-F5344CB8AC3E}">
        <p14:creationId xmlns:p14="http://schemas.microsoft.com/office/powerpoint/2010/main" val="3596402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3ADFA-086C-EE47-A129-1B686D11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arrange()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EAC6FF-E59F-C048-B78E-91EE7F7783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250" y="1741487"/>
            <a:ext cx="5905500" cy="3987800"/>
          </a:xfrm>
        </p:spPr>
      </p:pic>
    </p:spTree>
    <p:extLst>
      <p:ext uri="{BB962C8B-B14F-4D97-AF65-F5344CB8AC3E}">
        <p14:creationId xmlns:p14="http://schemas.microsoft.com/office/powerpoint/2010/main" val="3630974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59501A-10F3-F545-84E3-C14F874BCE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471007E-083C-6846-BB30-913D242C05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0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CE999-D47E-A241-A657-D184929FD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83603D-4DD3-3646-9692-4D06F373D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Grammar of Graphics</a:t>
            </a:r>
          </a:p>
          <a:p>
            <a:pPr lvl="1"/>
            <a:r>
              <a:rPr lang="en-US" dirty="0"/>
              <a:t>Leland Wilkinson (2005)</a:t>
            </a:r>
          </a:p>
          <a:p>
            <a:r>
              <a:rPr lang="en-US" dirty="0"/>
              <a:t>Components of a plot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data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aesthetics</a:t>
            </a:r>
          </a:p>
          <a:p>
            <a:pPr marL="1371600" lvl="2" indent="-514350"/>
            <a:r>
              <a:rPr lang="en-US" dirty="0"/>
              <a:t>attributes of a plot that variables in the data are mapped to</a:t>
            </a:r>
          </a:p>
          <a:p>
            <a:pPr marL="1371600" lvl="2" indent="-514350"/>
            <a:r>
              <a:rPr lang="en-US" dirty="0"/>
              <a:t>x, y, </a:t>
            </a:r>
            <a:r>
              <a:rPr lang="en-US" dirty="0" err="1"/>
              <a:t>colour</a:t>
            </a:r>
            <a:r>
              <a:rPr lang="en-US" dirty="0"/>
              <a:t>, shape, length, size, </a:t>
            </a:r>
            <a:r>
              <a:rPr lang="en-US" dirty="0" err="1"/>
              <a:t>linetype</a:t>
            </a:r>
            <a:endParaRPr lang="en-US" dirty="0"/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theme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D25533-97C9-044B-B1FB-827B9B305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1267254"/>
            <a:ext cx="1955800" cy="177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7F223A0-C7A3-D34D-8269-375D0E7CEAC1}"/>
              </a:ext>
            </a:extLst>
          </p:cNvPr>
          <p:cNvSpPr/>
          <p:nvPr/>
        </p:nvSpPr>
        <p:spPr>
          <a:xfrm>
            <a:off x="5158101" y="6325246"/>
            <a:ext cx="3985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https://ggplot2.tidyverse.org/index.html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149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3FA17-352A-4B4E-B02B-B3868A8DC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F5B428B7-E6EF-2846-92DC-BE5FD3459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452" y="1114425"/>
            <a:ext cx="6757095" cy="5241925"/>
          </a:xfrm>
        </p:spPr>
      </p:pic>
    </p:spTree>
    <p:extLst>
      <p:ext uri="{BB962C8B-B14F-4D97-AF65-F5344CB8AC3E}">
        <p14:creationId xmlns:p14="http://schemas.microsoft.com/office/powerpoint/2010/main" val="2089367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B24CE-186F-0C44-8138-FAE831289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 categorical variable to </a:t>
            </a:r>
            <a:r>
              <a:rPr lang="en-US" dirty="0" err="1"/>
              <a:t>colour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ACF141-6AB4-E64D-9E29-42468A24D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5744" y="1114425"/>
            <a:ext cx="6652512" cy="5241925"/>
          </a:xfrm>
        </p:spPr>
      </p:pic>
    </p:spTree>
    <p:extLst>
      <p:ext uri="{BB962C8B-B14F-4D97-AF65-F5344CB8AC3E}">
        <p14:creationId xmlns:p14="http://schemas.microsoft.com/office/powerpoint/2010/main" val="3777544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54921-EE25-974D-8E4F-67AB862CA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 categorical variable to shape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5A70BC-2997-EA48-BEB0-B99382E2A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9061" y="1114425"/>
            <a:ext cx="6425877" cy="5241925"/>
          </a:xfrm>
        </p:spPr>
      </p:pic>
    </p:spTree>
    <p:extLst>
      <p:ext uri="{BB962C8B-B14F-4D97-AF65-F5344CB8AC3E}">
        <p14:creationId xmlns:p14="http://schemas.microsoft.com/office/powerpoint/2010/main" val="2887325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A9F8-C886-544B-8B77-E2202E6D8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 continuous variable to </a:t>
            </a:r>
            <a:r>
              <a:rPr lang="en-US" dirty="0" err="1"/>
              <a:t>colour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E1895E-B35B-F245-949F-2AC436AF12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2461" y="1114425"/>
            <a:ext cx="6219078" cy="5241925"/>
          </a:xfrm>
        </p:spPr>
      </p:pic>
    </p:spTree>
    <p:extLst>
      <p:ext uri="{BB962C8B-B14F-4D97-AF65-F5344CB8AC3E}">
        <p14:creationId xmlns:p14="http://schemas.microsoft.com/office/powerpoint/2010/main" val="1023469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F1D41-75CD-4D41-B70C-D4727DF0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Tidyverse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469CC4-DC8C-EB41-81F0-C253D6D59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49799"/>
            <a:ext cx="8229600" cy="397117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F2F149-21CF-A64E-9976-9540DD154901}"/>
              </a:ext>
            </a:extLst>
          </p:cNvPr>
          <p:cNvSpPr txBox="1"/>
          <p:nvPr/>
        </p:nvSpPr>
        <p:spPr>
          <a:xfrm>
            <a:off x="6381897" y="6386334"/>
            <a:ext cx="276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https://www.tidyverse.org/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833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2166E-41C9-4F43-BDB1-A17BA03D8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 continuous variable to size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7597312-BD73-4A44-B012-948066C28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9074" y="1114425"/>
            <a:ext cx="6205851" cy="5241925"/>
          </a:xfrm>
        </p:spPr>
      </p:pic>
    </p:spTree>
    <p:extLst>
      <p:ext uri="{BB962C8B-B14F-4D97-AF65-F5344CB8AC3E}">
        <p14:creationId xmlns:p14="http://schemas.microsoft.com/office/powerpoint/2010/main" val="1880714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E9A08-D0D1-6F45-A5D4-B6F317E16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 variable to </a:t>
            </a:r>
            <a:r>
              <a:rPr lang="en-US" dirty="0" err="1"/>
              <a:t>colour</a:t>
            </a:r>
            <a:r>
              <a:rPr lang="en-US" dirty="0"/>
              <a:t> and shape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883DC1-CA77-B44E-AC87-01F584036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2006" y="1114425"/>
            <a:ext cx="6419988" cy="5241925"/>
          </a:xfrm>
        </p:spPr>
      </p:pic>
    </p:spTree>
    <p:extLst>
      <p:ext uri="{BB962C8B-B14F-4D97-AF65-F5344CB8AC3E}">
        <p14:creationId xmlns:p14="http://schemas.microsoft.com/office/powerpoint/2010/main" val="2451186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3A0B5-1A0F-DD46-B44A-28F11A9B6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extra </a:t>
            </a:r>
            <a:r>
              <a:rPr lang="en-US" dirty="0" err="1"/>
              <a:t>geoms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D2680B-8E63-EA4A-8EDB-19DA6A733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9663" y="1114425"/>
            <a:ext cx="5984673" cy="5241925"/>
          </a:xfrm>
        </p:spPr>
      </p:pic>
    </p:spTree>
    <p:extLst>
      <p:ext uri="{BB962C8B-B14F-4D97-AF65-F5344CB8AC3E}">
        <p14:creationId xmlns:p14="http://schemas.microsoft.com/office/powerpoint/2010/main" val="1144960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9AA35-1F4F-5448-B70D-AF3FF352A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geom_histogram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DEA75C-7B16-6347-8676-8192608F8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3935" y="1114425"/>
            <a:ext cx="6176129" cy="5241925"/>
          </a:xfrm>
        </p:spPr>
      </p:pic>
    </p:spTree>
    <p:extLst>
      <p:ext uri="{BB962C8B-B14F-4D97-AF65-F5344CB8AC3E}">
        <p14:creationId xmlns:p14="http://schemas.microsoft.com/office/powerpoint/2010/main" val="104773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2DC21-C838-AC4B-A10E-55B949CB4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setting the </a:t>
            </a:r>
            <a:r>
              <a:rPr lang="en-US" dirty="0" err="1"/>
              <a:t>binwidth</a:t>
            </a:r>
            <a:r>
              <a:rPr lang="en-US" dirty="0"/>
              <a:t> of a histogram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CE7C6F-419D-224C-9808-DB6B1C76E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9051" y="1114425"/>
            <a:ext cx="6885897" cy="5241925"/>
          </a:xfrm>
        </p:spPr>
      </p:pic>
    </p:spTree>
    <p:extLst>
      <p:ext uri="{BB962C8B-B14F-4D97-AF65-F5344CB8AC3E}">
        <p14:creationId xmlns:p14="http://schemas.microsoft.com/office/powerpoint/2010/main" val="4268359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2550C-39CA-A242-A83E-BBD718C1F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Boxplots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717F0D-320B-B043-A83A-18BDA2D2A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839" y="1114425"/>
            <a:ext cx="6848321" cy="5241925"/>
          </a:xfrm>
        </p:spPr>
      </p:pic>
    </p:spTree>
    <p:extLst>
      <p:ext uri="{BB962C8B-B14F-4D97-AF65-F5344CB8AC3E}">
        <p14:creationId xmlns:p14="http://schemas.microsoft.com/office/powerpoint/2010/main" val="1112742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8757C-C6E6-C34F-A123-6C5B2FEE1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Remove outliers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8EAE87-CBDF-914D-AA0F-AF6C54DA7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133" y="1114425"/>
            <a:ext cx="6529733" cy="5241925"/>
          </a:xfrm>
        </p:spPr>
      </p:pic>
    </p:spTree>
    <p:extLst>
      <p:ext uri="{BB962C8B-B14F-4D97-AF65-F5344CB8AC3E}">
        <p14:creationId xmlns:p14="http://schemas.microsoft.com/office/powerpoint/2010/main" val="30364533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546F2-19B1-D344-8C85-E88DF3200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Violin plot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1F771F-0D0D-9E45-82C0-2EA26F1C6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150" y="1114425"/>
            <a:ext cx="6811699" cy="5241925"/>
          </a:xfrm>
        </p:spPr>
      </p:pic>
    </p:spTree>
    <p:extLst>
      <p:ext uri="{BB962C8B-B14F-4D97-AF65-F5344CB8AC3E}">
        <p14:creationId xmlns:p14="http://schemas.microsoft.com/office/powerpoint/2010/main" val="6815534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7BA6B-57D0-D54C-8CCE-9922B880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Colours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B783D8-1F8D-CE46-8003-9DBB5914E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413" y="1114425"/>
            <a:ext cx="7409174" cy="5241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D1667-5034-E04A-8A7C-AE7452235E18}"/>
              </a:ext>
            </a:extLst>
          </p:cNvPr>
          <p:cNvSpPr txBox="1"/>
          <p:nvPr/>
        </p:nvSpPr>
        <p:spPr>
          <a:xfrm>
            <a:off x="253574" y="1027926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colours</a:t>
            </a:r>
            <a:r>
              <a:rPr lang="en-US" dirty="0">
                <a:latin typeface="Courier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073788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4A9F5-B6B8-1048-9E18-2896E4A8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specify </a:t>
            </a:r>
            <a:r>
              <a:rPr lang="en-US" dirty="0" err="1"/>
              <a:t>colours</a:t>
            </a:r>
            <a:r>
              <a:rPr lang="en-US" dirty="0"/>
              <a:t> by name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313B24-1B92-674E-9923-C791D79AD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3451" y="1114425"/>
            <a:ext cx="6117098" cy="5241925"/>
          </a:xfrm>
        </p:spPr>
      </p:pic>
    </p:spTree>
    <p:extLst>
      <p:ext uri="{BB962C8B-B14F-4D97-AF65-F5344CB8AC3E}">
        <p14:creationId xmlns:p14="http://schemas.microsoft.com/office/powerpoint/2010/main" val="3957859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777ED-9BF8-9349-AB17-559E38387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0A342-8B68-514A-963D-125E15F99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variable forms a column</a:t>
            </a:r>
          </a:p>
          <a:p>
            <a:r>
              <a:rPr lang="en-US" dirty="0"/>
              <a:t>Each observation forms a row</a:t>
            </a:r>
          </a:p>
          <a:p>
            <a:r>
              <a:rPr lang="en-US" dirty="0"/>
              <a:t>Each type of observational unit forms a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5B466F-F5F7-054C-AE6F-0279509D519F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986673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2481806017"/>
                    </a:ext>
                  </a:extLst>
                </a:gridCol>
                <a:gridCol w="1659467">
                  <a:extLst>
                    <a:ext uri="{9D8B030D-6E8A-4147-A177-3AD203B41FA5}">
                      <a16:colId xmlns:a16="http://schemas.microsoft.com/office/drawing/2014/main" val="129148942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7986354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163063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30993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2845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36.28229146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34.1081598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486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75.50639034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102.324479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4915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305.9479712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274.760176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450672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B711E3B-8054-134A-ABE1-558F10650A51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986673"/>
          <a:ext cx="609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133">
                  <a:extLst>
                    <a:ext uri="{9D8B030D-6E8A-4147-A177-3AD203B41FA5}">
                      <a16:colId xmlns:a16="http://schemas.microsoft.com/office/drawing/2014/main" val="495020534"/>
                    </a:ext>
                  </a:extLst>
                </a:gridCol>
                <a:gridCol w="1938867">
                  <a:extLst>
                    <a:ext uri="{9D8B030D-6E8A-4147-A177-3AD203B41FA5}">
                      <a16:colId xmlns:a16="http://schemas.microsoft.com/office/drawing/2014/main" val="368430049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2126015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2898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normalised_count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773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237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756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412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798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0066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7836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3263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6766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3863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83612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3222-C264-E643-BFC3-8C8D986A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specify </a:t>
            </a:r>
            <a:r>
              <a:rPr lang="en-US" dirty="0" err="1"/>
              <a:t>colours</a:t>
            </a:r>
            <a:r>
              <a:rPr lang="en-US" dirty="0"/>
              <a:t> as RGB values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2107E-00AC-4A4A-A54F-228EF8FE04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6821" y="1114425"/>
            <a:ext cx="5910358" cy="5241925"/>
          </a:xfrm>
        </p:spPr>
      </p:pic>
    </p:spTree>
    <p:extLst>
      <p:ext uri="{BB962C8B-B14F-4D97-AF65-F5344CB8AC3E}">
        <p14:creationId xmlns:p14="http://schemas.microsoft.com/office/powerpoint/2010/main" val="8472185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B89F9-D1BB-724D-9BA0-B70BAA97A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check how </a:t>
            </a:r>
            <a:r>
              <a:rPr lang="en-US" dirty="0" err="1"/>
              <a:t>colour</a:t>
            </a:r>
            <a:r>
              <a:rPr lang="en-US" dirty="0"/>
              <a:t>-blind friendly your palette 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53496B-67B4-9844-8706-547D65A8B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0453" y="1114425"/>
            <a:ext cx="6343093" cy="5241925"/>
          </a:xfrm>
        </p:spPr>
      </p:pic>
    </p:spTree>
    <p:extLst>
      <p:ext uri="{BB962C8B-B14F-4D97-AF65-F5344CB8AC3E}">
        <p14:creationId xmlns:p14="http://schemas.microsoft.com/office/powerpoint/2010/main" val="13474443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997F6-38EE-5D4A-8959-393A2EC95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colour</a:t>
            </a:r>
            <a:r>
              <a:rPr lang="en-US" dirty="0"/>
              <a:t>-blind friendly palette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C5E8A93-D48C-F547-BE4E-6C1321690B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197127"/>
            <a:ext cx="4038600" cy="482252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DD94238-2DA2-104E-B8EC-CD7977951C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326593"/>
            <a:ext cx="4038600" cy="370963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E90A23-F1E3-3C4F-B29D-3165B1DAA9E7}"/>
              </a:ext>
            </a:extLst>
          </p:cNvPr>
          <p:cNvSpPr txBox="1"/>
          <p:nvPr/>
        </p:nvSpPr>
        <p:spPr>
          <a:xfrm>
            <a:off x="5388864" y="6317767"/>
            <a:ext cx="3662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4"/>
              </a:rPr>
              <a:t>https://doi.org/10.1038/nmeth.1618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F7DC00-1E41-E943-92CB-C1289A75303A}"/>
              </a:ext>
            </a:extLst>
          </p:cNvPr>
          <p:cNvSpPr txBox="1"/>
          <p:nvPr/>
        </p:nvSpPr>
        <p:spPr>
          <a:xfrm>
            <a:off x="824312" y="6317002"/>
            <a:ext cx="3695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/>
              </a:rPr>
              <a:t>https://jfly.uni-koeln.de/color/#pallet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2019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7404-F328-D64D-86F6-8A1234A78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viridis</a:t>
            </a:r>
            <a:r>
              <a:rPr lang="en-US" dirty="0"/>
              <a:t>: perceptually uniform </a:t>
            </a:r>
            <a:r>
              <a:rPr lang="en-US" dirty="0" err="1"/>
              <a:t>colour</a:t>
            </a:r>
            <a:r>
              <a:rPr lang="en-US" dirty="0"/>
              <a:t> scales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FC5F268-36A8-2243-9F10-13AF47115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9748" y="1114425"/>
            <a:ext cx="7284504" cy="5241925"/>
          </a:xfrm>
        </p:spPr>
      </p:pic>
    </p:spTree>
    <p:extLst>
      <p:ext uri="{BB962C8B-B14F-4D97-AF65-F5344CB8AC3E}">
        <p14:creationId xmlns:p14="http://schemas.microsoft.com/office/powerpoint/2010/main" val="3329992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7404-F328-D64D-86F6-8A1234A78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viridis</a:t>
            </a:r>
            <a:r>
              <a:rPr lang="en-US" dirty="0"/>
              <a:t>: perceptually uniform </a:t>
            </a:r>
            <a:r>
              <a:rPr lang="en-US" dirty="0" err="1"/>
              <a:t>colour</a:t>
            </a:r>
            <a:r>
              <a:rPr lang="en-US" dirty="0"/>
              <a:t> scales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71B0E0-3DCC-0040-A34C-CE0C1120D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5234" y="1114425"/>
            <a:ext cx="6073531" cy="5241925"/>
          </a:xfrm>
        </p:spPr>
      </p:pic>
    </p:spTree>
    <p:extLst>
      <p:ext uri="{BB962C8B-B14F-4D97-AF65-F5344CB8AC3E}">
        <p14:creationId xmlns:p14="http://schemas.microsoft.com/office/powerpoint/2010/main" val="23429818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811B0-27E0-B14E-AED3-763AD008D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viridis</a:t>
            </a:r>
            <a:r>
              <a:rPr lang="en-US" dirty="0"/>
              <a:t>-plasma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2D8EC4-19F5-F14D-8882-E47C92DEA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7641" y="1114425"/>
            <a:ext cx="5888718" cy="5241925"/>
          </a:xfrm>
        </p:spPr>
      </p:pic>
    </p:spTree>
    <p:extLst>
      <p:ext uri="{BB962C8B-B14F-4D97-AF65-F5344CB8AC3E}">
        <p14:creationId xmlns:p14="http://schemas.microsoft.com/office/powerpoint/2010/main" val="13640866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ED3CB-028E-BA4C-A566-879720264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ColorBrewer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01936B-4E77-4F4D-953F-72F100740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353" y="1114425"/>
            <a:ext cx="8211293" cy="5241925"/>
          </a:xfrm>
        </p:spPr>
      </p:pic>
    </p:spTree>
    <p:extLst>
      <p:ext uri="{BB962C8B-B14F-4D97-AF65-F5344CB8AC3E}">
        <p14:creationId xmlns:p14="http://schemas.microsoft.com/office/powerpoint/2010/main" val="1106893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1DB6F-F9FA-3648-A16B-1D2601D42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ColorBrewer</a:t>
            </a:r>
            <a:r>
              <a:rPr lang="en-US" dirty="0"/>
              <a:t> </a:t>
            </a:r>
            <a:r>
              <a:rPr lang="en-US" dirty="0" err="1"/>
              <a:t>colour</a:t>
            </a:r>
            <a:r>
              <a:rPr lang="en-US" dirty="0"/>
              <a:t> schemes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EE3C31-3878-9947-84FA-8457756B9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9741" y="1114425"/>
            <a:ext cx="6284517" cy="5241925"/>
          </a:xfrm>
        </p:spPr>
      </p:pic>
    </p:spTree>
    <p:extLst>
      <p:ext uri="{BB962C8B-B14F-4D97-AF65-F5344CB8AC3E}">
        <p14:creationId xmlns:p14="http://schemas.microsoft.com/office/powerpoint/2010/main" val="32845309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F4FCB-9E7D-7249-B185-E0E5A2B10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Shapes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33B70E-9B3A-9E47-9F48-32FF00FAA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There are 25 available shapes for plotting that are identified by numbers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0-14 are hollow. The border </a:t>
            </a:r>
            <a:r>
              <a:rPr lang="en-US" dirty="0" err="1"/>
              <a:t>colour</a:t>
            </a:r>
            <a:r>
              <a:rPr lang="en-US" dirty="0"/>
              <a:t> is determined by the </a:t>
            </a:r>
            <a:r>
              <a:rPr lang="en-US" dirty="0" err="1"/>
              <a:t>colour</a:t>
            </a:r>
            <a:r>
              <a:rPr lang="en-US" dirty="0"/>
              <a:t> aesthetic</a:t>
            </a:r>
          </a:p>
          <a:p>
            <a:r>
              <a:rPr lang="en-US" dirty="0"/>
              <a:t>15-20 are solid. The border </a:t>
            </a:r>
            <a:r>
              <a:rPr lang="en-US" dirty="0" err="1"/>
              <a:t>colour</a:t>
            </a:r>
            <a:r>
              <a:rPr lang="en-US" dirty="0"/>
              <a:t> is determined by the </a:t>
            </a:r>
            <a:r>
              <a:rPr lang="en-US" dirty="0" err="1"/>
              <a:t>colour</a:t>
            </a:r>
            <a:r>
              <a:rPr lang="en-US" dirty="0"/>
              <a:t> aesthetic</a:t>
            </a:r>
          </a:p>
          <a:p>
            <a:r>
              <a:rPr lang="en-US" dirty="0"/>
              <a:t>21-24 are filled shape that have a border </a:t>
            </a:r>
            <a:r>
              <a:rPr lang="en-US" dirty="0" err="1"/>
              <a:t>colour</a:t>
            </a:r>
            <a:r>
              <a:rPr lang="en-US" dirty="0"/>
              <a:t> and a fill </a:t>
            </a:r>
            <a:r>
              <a:rPr lang="en-US" dirty="0" err="1"/>
              <a:t>colour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06A071-26E2-624A-871D-22AD4734B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221" y="1525221"/>
            <a:ext cx="40640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79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A8506-EA6A-A647-8D38-CECB2AE2B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Shapes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993EC3-B39A-A045-8862-BDF976CDB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825" y="1114425"/>
            <a:ext cx="6486349" cy="52419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1B6C7E-E52B-8D48-B926-FF25BEC86F33}"/>
              </a:ext>
            </a:extLst>
          </p:cNvPr>
          <p:cNvSpPr/>
          <p:nvPr/>
        </p:nvSpPr>
        <p:spPr>
          <a:xfrm>
            <a:off x="2285998" y="6386335"/>
            <a:ext cx="6833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https://ggplot2.tidyverse.org/reference/aes_linetype_size_shape.html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191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777ED-9BF8-9349-AB17-559E38387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0A342-8B68-514A-963D-125E15F99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variable forms a column</a:t>
            </a:r>
          </a:p>
          <a:p>
            <a:r>
              <a:rPr lang="en-US" dirty="0"/>
              <a:t>Each observation forms a row</a:t>
            </a:r>
          </a:p>
          <a:p>
            <a:r>
              <a:rPr lang="en-US" dirty="0"/>
              <a:t>Each type of observational unit forms a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5B466F-F5F7-054C-AE6F-0279509D5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035095"/>
              </p:ext>
            </p:extLst>
          </p:nvPr>
        </p:nvGraphicFramePr>
        <p:xfrm>
          <a:off x="1524000" y="2986673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2481806017"/>
                    </a:ext>
                  </a:extLst>
                </a:gridCol>
                <a:gridCol w="1659467">
                  <a:extLst>
                    <a:ext uri="{9D8B030D-6E8A-4147-A177-3AD203B41FA5}">
                      <a16:colId xmlns:a16="http://schemas.microsoft.com/office/drawing/2014/main" val="129148942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7986354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163063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30993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2845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36.28229146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34.1081598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486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75.50639034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102.324479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4915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305.9479712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274.760176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4506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4180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941F6-7E69-E347-BAF0-D7EC0E727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Facets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1F00CA-AB33-B142-B2AC-27D2EDE98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726" y="1114425"/>
            <a:ext cx="6362548" cy="5241925"/>
          </a:xfrm>
        </p:spPr>
      </p:pic>
    </p:spTree>
    <p:extLst>
      <p:ext uri="{BB962C8B-B14F-4D97-AF65-F5344CB8AC3E}">
        <p14:creationId xmlns:p14="http://schemas.microsoft.com/office/powerpoint/2010/main" val="20430139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E5AD7-D5DE-EB43-A335-F034FA0F4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67AC33-E735-464F-93C6-0E4DB8787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565" y="1216791"/>
            <a:ext cx="3600000" cy="262805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AA1523-6510-A941-A6C1-F50FAF624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308" y="1234726"/>
            <a:ext cx="3600000" cy="26142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232691-A7AF-7A44-B2A8-F4361116E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58" y="4099713"/>
            <a:ext cx="3600000" cy="2587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8232AF-FE1A-7047-AC8A-E59AE14876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308" y="4150729"/>
            <a:ext cx="3600000" cy="25364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8F3545-F0D7-0F45-B39E-8E07D250A047}"/>
              </a:ext>
            </a:extLst>
          </p:cNvPr>
          <p:cNvSpPr txBox="1"/>
          <p:nvPr/>
        </p:nvSpPr>
        <p:spPr>
          <a:xfrm>
            <a:off x="77118" y="906839"/>
            <a:ext cx="13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theme_bw</a:t>
            </a:r>
            <a:r>
              <a:rPr lang="en-US" dirty="0"/>
              <a:t>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248D2F-71FD-A048-B47B-48E7C8032541}"/>
              </a:ext>
            </a:extLst>
          </p:cNvPr>
          <p:cNvSpPr txBox="1"/>
          <p:nvPr/>
        </p:nvSpPr>
        <p:spPr>
          <a:xfrm>
            <a:off x="4109291" y="906839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theme_dark</a:t>
            </a:r>
            <a:r>
              <a:rPr lang="en-US" dirty="0"/>
              <a:t>()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376B67-AE22-BE4A-8FA3-4784D4F94A9E}"/>
              </a:ext>
            </a:extLst>
          </p:cNvPr>
          <p:cNvSpPr txBox="1"/>
          <p:nvPr/>
        </p:nvSpPr>
        <p:spPr>
          <a:xfrm>
            <a:off x="77118" y="3760811"/>
            <a:ext cx="1466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theme_light</a:t>
            </a:r>
            <a:r>
              <a:rPr lang="en-US" dirty="0"/>
              <a:t>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67E804-5A49-2346-AC3A-3EF28792C486}"/>
              </a:ext>
            </a:extLst>
          </p:cNvPr>
          <p:cNvSpPr txBox="1"/>
          <p:nvPr/>
        </p:nvSpPr>
        <p:spPr>
          <a:xfrm>
            <a:off x="4109291" y="3760811"/>
            <a:ext cx="1453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theme_void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738670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733D5-9740-2249-9225-DB7768318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Customising</a:t>
            </a:r>
            <a:r>
              <a:rPr lang="en-US" dirty="0"/>
              <a:t> themes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99E6A4-D767-A44F-A845-CE5A6DC41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2925" y="1114425"/>
            <a:ext cx="5698149" cy="5241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FE3F2B-0103-6842-8278-4AB1B7C81A06}"/>
              </a:ext>
            </a:extLst>
          </p:cNvPr>
          <p:cNvSpPr txBox="1"/>
          <p:nvPr/>
        </p:nvSpPr>
        <p:spPr>
          <a:xfrm>
            <a:off x="4064020" y="6386335"/>
            <a:ext cx="507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https://ggplot2.tidyverse.org/reference/theme.html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806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9D400-979A-454F-9C2E-95DF1DD94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Theme elements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311411B-CE0C-E347-BD1A-354C7D0FA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element_text</a:t>
            </a:r>
            <a:endParaRPr lang="en-US" dirty="0"/>
          </a:p>
          <a:p>
            <a:pPr lvl="1"/>
            <a:r>
              <a:rPr lang="en-US" dirty="0" err="1"/>
              <a:t>font_family</a:t>
            </a:r>
            <a:r>
              <a:rPr lang="en-US" dirty="0"/>
              <a:t>, </a:t>
            </a:r>
            <a:r>
              <a:rPr lang="en-US" dirty="0" err="1"/>
              <a:t>colour</a:t>
            </a:r>
            <a:r>
              <a:rPr lang="en-US" dirty="0"/>
              <a:t>, size, angle</a:t>
            </a:r>
          </a:p>
          <a:p>
            <a:r>
              <a:rPr lang="en-US" dirty="0" err="1"/>
              <a:t>element_line</a:t>
            </a:r>
            <a:endParaRPr lang="en-US" dirty="0"/>
          </a:p>
          <a:p>
            <a:pPr lvl="1"/>
            <a:r>
              <a:rPr lang="en-US" dirty="0" err="1"/>
              <a:t>colour</a:t>
            </a:r>
            <a:r>
              <a:rPr lang="en-US" dirty="0"/>
              <a:t>, size, </a:t>
            </a:r>
            <a:r>
              <a:rPr lang="en-US" dirty="0" err="1"/>
              <a:t>linetype</a:t>
            </a:r>
            <a:endParaRPr lang="en-US" dirty="0"/>
          </a:p>
          <a:p>
            <a:r>
              <a:rPr lang="en-US" dirty="0" err="1"/>
              <a:t>element_rect</a:t>
            </a:r>
            <a:r>
              <a:rPr lang="en-US" dirty="0"/>
              <a:t>: borders and backgrounds</a:t>
            </a:r>
          </a:p>
          <a:p>
            <a:pPr lvl="1"/>
            <a:r>
              <a:rPr lang="en-US" dirty="0"/>
              <a:t>fill, </a:t>
            </a:r>
            <a:r>
              <a:rPr lang="en-US" dirty="0" err="1"/>
              <a:t>colour</a:t>
            </a:r>
            <a:r>
              <a:rPr lang="en-US" dirty="0"/>
              <a:t>, size, </a:t>
            </a:r>
            <a:r>
              <a:rPr lang="en-US" dirty="0" err="1"/>
              <a:t>linetype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B04977-31C1-F441-B450-D13CACC23754}"/>
              </a:ext>
            </a:extLst>
          </p:cNvPr>
          <p:cNvSpPr txBox="1"/>
          <p:nvPr/>
        </p:nvSpPr>
        <p:spPr>
          <a:xfrm>
            <a:off x="3901988" y="6386335"/>
            <a:ext cx="524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https://ggplot2.tidyverse.org/reference/element.html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2085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88DC0-A386-DA46-9FD9-B13DC83ED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Customising</a:t>
            </a:r>
            <a:r>
              <a:rPr lang="en-US" dirty="0"/>
              <a:t> themes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0774FB-C8FB-F54A-902D-4524260DC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0634" y="1114425"/>
            <a:ext cx="5582731" cy="5241925"/>
          </a:xfrm>
        </p:spPr>
      </p:pic>
    </p:spTree>
    <p:extLst>
      <p:ext uri="{BB962C8B-B14F-4D97-AF65-F5344CB8AC3E}">
        <p14:creationId xmlns:p14="http://schemas.microsoft.com/office/powerpoint/2010/main" val="30046285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761C-A765-2348-88DA-CB6862345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Further Reading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BCA11-4D98-D649-BA8A-FB3EBE732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5940" y="1528240"/>
            <a:ext cx="5867689" cy="49767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8DA26-E184-FC46-8919-3F114AB0949C}"/>
              </a:ext>
            </a:extLst>
          </p:cNvPr>
          <p:cNvSpPr txBox="1"/>
          <p:nvPr/>
        </p:nvSpPr>
        <p:spPr>
          <a:xfrm>
            <a:off x="457200" y="1107824"/>
            <a:ext cx="503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https://ggplot2.tidyverse.org/reference/index.html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3093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95FB7-AB74-164F-A921-F4EB8CCC4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E6922-C6E9-464D-A43B-906A592CF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https://r4ds.had.co.nz/</a:t>
            </a:r>
            <a:r>
              <a:rPr lang="en-US" dirty="0" err="1"/>
              <a:t>index.html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004F7A-C4CA-8E48-BAB6-FB6E4FDCB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63834"/>
            <a:ext cx="33528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08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59501A-10F3-F545-84E3-C14F874BCE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471007E-083C-6846-BB30-913D242C05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767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777ED-9BF8-9349-AB17-559E38387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0A342-8B68-514A-963D-125E15F99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variable forms a column</a:t>
            </a:r>
          </a:p>
          <a:p>
            <a:r>
              <a:rPr lang="en-US" dirty="0"/>
              <a:t>Each observation forms a row</a:t>
            </a:r>
          </a:p>
          <a:p>
            <a:r>
              <a:rPr lang="en-US" dirty="0"/>
              <a:t>Each type of observational unit forms a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5B466F-F5F7-054C-AE6F-0279509D519F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986673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2481806017"/>
                    </a:ext>
                  </a:extLst>
                </a:gridCol>
                <a:gridCol w="1659467">
                  <a:extLst>
                    <a:ext uri="{9D8B030D-6E8A-4147-A177-3AD203B41FA5}">
                      <a16:colId xmlns:a16="http://schemas.microsoft.com/office/drawing/2014/main" val="129148942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7986354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163063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30993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2845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36.28229146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34.1081598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486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75.50639034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102.324479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4915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305.9479712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274.760176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450672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B711E3B-8054-134A-ABE1-558F10650A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497960"/>
              </p:ext>
            </p:extLst>
          </p:nvPr>
        </p:nvGraphicFramePr>
        <p:xfrm>
          <a:off x="1524000" y="2986673"/>
          <a:ext cx="609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306">
                  <a:extLst>
                    <a:ext uri="{9D8B030D-6E8A-4147-A177-3AD203B41FA5}">
                      <a16:colId xmlns:a16="http://schemas.microsoft.com/office/drawing/2014/main" val="495020534"/>
                    </a:ext>
                  </a:extLst>
                </a:gridCol>
                <a:gridCol w="1551094">
                  <a:extLst>
                    <a:ext uri="{9D8B030D-6E8A-4147-A177-3AD203B41FA5}">
                      <a16:colId xmlns:a16="http://schemas.microsoft.com/office/drawing/2014/main" val="36843004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2126015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6095791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02898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normalised_count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773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237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756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412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798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0066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7836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3263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6766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3863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5553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6394-845E-3748-98C4-54DE15D97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80862-30C1-0D44-A8B5-6654EA814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%&gt;%</a:t>
            </a:r>
          </a:p>
          <a:p>
            <a:r>
              <a:rPr lang="en-US" dirty="0"/>
              <a:t>Equivalent of the Unix |</a:t>
            </a:r>
          </a:p>
          <a:p>
            <a:pPr lvl="1"/>
            <a:r>
              <a:rPr lang="en-US" sz="2400" dirty="0">
                <a:latin typeface="Courier" pitchFamily="2" charset="0"/>
              </a:rPr>
              <a:t>cut –f1,2,4 </a:t>
            </a:r>
            <a:r>
              <a:rPr lang="en-US" sz="2400" dirty="0" err="1">
                <a:latin typeface="Courier" pitchFamily="2" charset="0"/>
              </a:rPr>
              <a:t>data.txt</a:t>
            </a:r>
            <a:r>
              <a:rPr lang="en-US" sz="2400" dirty="0">
                <a:latin typeface="Courier" pitchFamily="2" charset="0"/>
              </a:rPr>
              <a:t> | head</a:t>
            </a:r>
          </a:p>
          <a:p>
            <a:pPr lvl="1"/>
            <a:r>
              <a:rPr lang="en-US" sz="2400" dirty="0">
                <a:latin typeface="Courier" pitchFamily="2" charset="0"/>
              </a:rPr>
              <a:t>select(data, c(1,2,4)) %&gt;% head()</a:t>
            </a:r>
          </a:p>
          <a:p>
            <a:r>
              <a:rPr lang="en-US" dirty="0"/>
              <a:t>Allows sending the results of one function into the next</a:t>
            </a:r>
          </a:p>
          <a:p>
            <a:r>
              <a:rPr lang="en-US" dirty="0"/>
              <a:t>Makes code easier to read</a:t>
            </a:r>
          </a:p>
          <a:p>
            <a:pPr lvl="1"/>
            <a:r>
              <a:rPr lang="en-US" dirty="0">
                <a:latin typeface="Courier" pitchFamily="2" charset="0"/>
              </a:rPr>
              <a:t>head(select(data, c(1,2,4)), 6)</a:t>
            </a:r>
          </a:p>
          <a:p>
            <a:pPr lvl="1"/>
            <a:r>
              <a:rPr lang="en-US" dirty="0">
                <a:latin typeface="Courier" pitchFamily="2" charset="0"/>
              </a:rPr>
              <a:t>select(data, c(1,2,4)) %&gt;% head(6)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65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8C10AA2-6E0C-CF40-AAD7-5E5A2D31D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%&gt;%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6F0D0F-F5D8-5F4D-8591-400403A990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3810" y="1090246"/>
            <a:ext cx="4038600" cy="50359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eat(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slice(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bake(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  put(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	pour(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	  mix(ingredients),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	 into=</a:t>
            </a:r>
            <a:r>
              <a:rPr lang="en-US" sz="2000" dirty="0" err="1">
                <a:latin typeface="Courier" pitchFamily="2" charset="0"/>
              </a:rPr>
              <a:t>baking_form</a:t>
            </a:r>
            <a:r>
              <a:rPr lang="en-US" sz="2000" dirty="0">
                <a:latin typeface="Courier" pitchFamily="2" charset="0"/>
              </a:rPr>
              <a:t>),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	into=oven),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  time=30),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pieces=6),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1)</a:t>
            </a:r>
          </a:p>
          <a:p>
            <a:pPr marL="0" indent="0">
              <a:buNone/>
            </a:pPr>
            <a:endParaRPr lang="en-US" sz="2000" dirty="0"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8E0E9-26EA-FA40-A83C-31BAE6DB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17765" y="1090246"/>
            <a:ext cx="4587715" cy="50359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ingredients %&gt;%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mix() %&gt;%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pour(into=</a:t>
            </a:r>
            <a:r>
              <a:rPr lang="en-US" sz="2000" dirty="0" err="1">
                <a:latin typeface="Courier" pitchFamily="2" charset="0"/>
              </a:rPr>
              <a:t>baking_form</a:t>
            </a:r>
            <a:r>
              <a:rPr lang="en-US" sz="2000" dirty="0">
                <a:latin typeface="Courier" pitchFamily="2" charset="0"/>
              </a:rPr>
              <a:t>) %&gt;%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put(into=oven) %&gt;%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bake(time=30) %&gt;%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slice(pieces=6) %&gt;%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eat(1)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F46938-F27C-384D-B221-F63A4C5D99FB}"/>
              </a:ext>
            </a:extLst>
          </p:cNvPr>
          <p:cNvSpPr txBox="1"/>
          <p:nvPr/>
        </p:nvSpPr>
        <p:spPr>
          <a:xfrm>
            <a:off x="6447927" y="6335622"/>
            <a:ext cx="249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@dmi3k on Twitter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41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5ECD7-969B-7E48-BF2F-B69A7D28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readr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EA19D-35BA-E745-9CF6-D1218740D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read_tsv</a:t>
            </a:r>
            <a:endParaRPr lang="en-US" dirty="0"/>
          </a:p>
          <a:p>
            <a:pPr lvl="1"/>
            <a:r>
              <a:rPr lang="en-US" dirty="0"/>
              <a:t>reads in tab-delimited data and</a:t>
            </a:r>
            <a:br>
              <a:rPr lang="en-US" dirty="0"/>
            </a:br>
            <a:r>
              <a:rPr lang="en-US" dirty="0"/>
              <a:t>tries to guess the type of each column</a:t>
            </a:r>
          </a:p>
          <a:p>
            <a:pPr lvl="2"/>
            <a:r>
              <a:rPr lang="en-US" dirty="0"/>
              <a:t>character, integer etc.</a:t>
            </a:r>
          </a:p>
          <a:p>
            <a:r>
              <a:rPr lang="en-US" dirty="0" err="1"/>
              <a:t>read_csv</a:t>
            </a:r>
            <a:endParaRPr lang="en-US" dirty="0"/>
          </a:p>
          <a:p>
            <a:pPr lvl="1"/>
            <a:r>
              <a:rPr lang="en-US" dirty="0"/>
              <a:t>same for comma-separated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63C9DA-EE14-8C49-AE2E-11A4FB0A6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100" y="1113692"/>
            <a:ext cx="1663700" cy="177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7772D2-5DD6-8A48-BED1-23F9F38E9E8E}"/>
              </a:ext>
            </a:extLst>
          </p:cNvPr>
          <p:cNvSpPr txBox="1"/>
          <p:nvPr/>
        </p:nvSpPr>
        <p:spPr>
          <a:xfrm>
            <a:off x="6382347" y="6385602"/>
            <a:ext cx="2761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https://readr.tidyverse.org/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783112"/>
      </p:ext>
    </p:extLst>
  </p:cSld>
  <p:clrMapOvr>
    <a:masterClrMapping/>
  </p:clrMapOvr>
</p:sld>
</file>

<file path=ppt/theme/theme1.xml><?xml version="1.0" encoding="utf-8"?>
<a:theme xmlns:a="http://schemas.openxmlformats.org/drawingml/2006/main" name="Z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1E41EB81-4571-9A41-92C0-979718468C0D}" vid="{708E8B1D-840F-8445-BBDA-3236C60932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ZMP</Template>
  <TotalTime>4657</TotalTime>
  <Words>1046</Words>
  <Application>Microsoft Macintosh PowerPoint</Application>
  <PresentationFormat>On-screen Show (4:3)</PresentationFormat>
  <Paragraphs>384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Courier</vt:lpstr>
      <vt:lpstr>ZMP</vt:lpstr>
      <vt:lpstr>Data visualisation with R</vt:lpstr>
      <vt:lpstr>Topics</vt:lpstr>
      <vt:lpstr>Tidyverse</vt:lpstr>
      <vt:lpstr>Tidy data</vt:lpstr>
      <vt:lpstr>Tidy data</vt:lpstr>
      <vt:lpstr>Tidy data</vt:lpstr>
      <vt:lpstr>pipe</vt:lpstr>
      <vt:lpstr>%&gt;%</vt:lpstr>
      <vt:lpstr>readr</vt:lpstr>
      <vt:lpstr>read_tsv</vt:lpstr>
      <vt:lpstr>factors</vt:lpstr>
      <vt:lpstr>wide vs long data</vt:lpstr>
      <vt:lpstr>pivot_wider() and pivot_longer()</vt:lpstr>
      <vt:lpstr>Tidy data</vt:lpstr>
      <vt:lpstr>Data manipulation</vt:lpstr>
      <vt:lpstr>select()</vt:lpstr>
      <vt:lpstr>select()</vt:lpstr>
      <vt:lpstr>select()</vt:lpstr>
      <vt:lpstr>filter()</vt:lpstr>
      <vt:lpstr>filter()</vt:lpstr>
      <vt:lpstr>mutate()</vt:lpstr>
      <vt:lpstr>mutate()</vt:lpstr>
      <vt:lpstr>arrange()</vt:lpstr>
      <vt:lpstr>Exercises</vt:lpstr>
      <vt:lpstr>ggplot2</vt:lpstr>
      <vt:lpstr>scatterplot</vt:lpstr>
      <vt:lpstr>Map categorical variable to colour</vt:lpstr>
      <vt:lpstr>Map categorical variable to shape</vt:lpstr>
      <vt:lpstr>Map continuous variable to colour</vt:lpstr>
      <vt:lpstr>Map continuous variable to size</vt:lpstr>
      <vt:lpstr>Map variable to colour and shape</vt:lpstr>
      <vt:lpstr>Add extra geoms</vt:lpstr>
      <vt:lpstr>geom_histogram</vt:lpstr>
      <vt:lpstr>setting the binwidth of a histogram</vt:lpstr>
      <vt:lpstr>Boxplots</vt:lpstr>
      <vt:lpstr>Remove outliers</vt:lpstr>
      <vt:lpstr>Violin plot</vt:lpstr>
      <vt:lpstr>Colours</vt:lpstr>
      <vt:lpstr>specify colours by name</vt:lpstr>
      <vt:lpstr>specify colours as RGB values</vt:lpstr>
      <vt:lpstr>check how colour-blind friendly your palette is</vt:lpstr>
      <vt:lpstr>colour-blind friendly palette</vt:lpstr>
      <vt:lpstr>viridis: perceptually uniform colour scales</vt:lpstr>
      <vt:lpstr>viridis: perceptually uniform colour scales</vt:lpstr>
      <vt:lpstr>viridis-plasma</vt:lpstr>
      <vt:lpstr>ColorBrewer</vt:lpstr>
      <vt:lpstr>ColorBrewer colour schemes</vt:lpstr>
      <vt:lpstr>Shapes</vt:lpstr>
      <vt:lpstr>Shapes</vt:lpstr>
      <vt:lpstr>Facets</vt:lpstr>
      <vt:lpstr>Themes</vt:lpstr>
      <vt:lpstr>Customising themes</vt:lpstr>
      <vt:lpstr>Theme elements</vt:lpstr>
      <vt:lpstr>Customising themes</vt:lpstr>
      <vt:lpstr>Further Reading</vt:lpstr>
      <vt:lpstr>Further Reading</vt:lpstr>
      <vt:lpstr>Exercises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visualisation with R</dc:title>
  <dc:creator>Richard White</dc:creator>
  <cp:lastModifiedBy>Richard White</cp:lastModifiedBy>
  <cp:revision>93</cp:revision>
  <dcterms:created xsi:type="dcterms:W3CDTF">2019-11-07T14:51:19Z</dcterms:created>
  <dcterms:modified xsi:type="dcterms:W3CDTF">2019-11-10T23:55:47Z</dcterms:modified>
</cp:coreProperties>
</file>